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0"/>
  </p:notesMasterIdLst>
  <p:sldIdLst>
    <p:sldId id="262" r:id="rId3"/>
    <p:sldId id="277" r:id="rId4"/>
    <p:sldId id="263" r:id="rId5"/>
    <p:sldId id="271" r:id="rId6"/>
    <p:sldId id="264" r:id="rId7"/>
    <p:sldId id="268" r:id="rId8"/>
    <p:sldId id="267" r:id="rId9"/>
    <p:sldId id="269" r:id="rId10"/>
    <p:sldId id="270" r:id="rId11"/>
    <p:sldId id="272" r:id="rId12"/>
    <p:sldId id="261" r:id="rId13"/>
    <p:sldId id="274" r:id="rId14"/>
    <p:sldId id="273" r:id="rId15"/>
    <p:sldId id="276" r:id="rId16"/>
    <p:sldId id="275" r:id="rId17"/>
    <p:sldId id="265" r:id="rId18"/>
    <p:sldId id="27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318A"/>
    <a:srgbClr val="0860B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9" d="100"/>
          <a:sy n="99" d="100"/>
        </p:scale>
        <p:origin x="-117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0F79DA-75DF-654B-8E24-FE4D0D08C918}" type="datetimeFigureOut">
              <a:rPr lang="en-US" smtClean="0"/>
              <a:t>7/23/13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7766B0-D598-D644-97FE-94D825CD588D}" type="slidenum">
              <a:rPr lang="en-US" smtClean="0"/>
              <a:t>‹#›</a:t>
            </a:fld>
            <a:endParaRPr lang="en-US"/>
          </a:p>
        </p:txBody>
      </p:sp>
    </p:spTree>
    <p:extLst>
      <p:ext uri="{BB962C8B-B14F-4D97-AF65-F5344CB8AC3E}">
        <p14:creationId xmlns:p14="http://schemas.microsoft.com/office/powerpoint/2010/main" val="13893588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students an actual glass of water (or water filled bottle).  Ask students if they know how long they can go without drinking water.  Generate a list of the answers.</a:t>
            </a:r>
          </a:p>
          <a:p>
            <a:r>
              <a:rPr lang="en-US" dirty="0" smtClean="0"/>
              <a:t>Show video segment Why Water Rocks (2:45). Tell students that today we are investigating why water is important to us, where it can be found, and how we use it.</a:t>
            </a:r>
            <a:endParaRPr lang="en-US" dirty="0"/>
          </a:p>
        </p:txBody>
      </p:sp>
      <p:sp>
        <p:nvSpPr>
          <p:cNvPr id="4" name="Slide Number Placeholder 3"/>
          <p:cNvSpPr>
            <a:spLocks noGrp="1"/>
          </p:cNvSpPr>
          <p:nvPr>
            <p:ph type="sldNum" sz="quarter" idx="10"/>
          </p:nvPr>
        </p:nvSpPr>
        <p:spPr/>
        <p:txBody>
          <a:bodyPr/>
          <a:lstStyle/>
          <a:p>
            <a:fld id="{437766B0-D598-D644-97FE-94D825CD588D}" type="slidenum">
              <a:rPr lang="en-US" smtClean="0"/>
              <a:t>7</a:t>
            </a:fld>
            <a:endParaRPr lang="en-US"/>
          </a:p>
        </p:txBody>
      </p:sp>
    </p:spTree>
    <p:extLst>
      <p:ext uri="{BB962C8B-B14F-4D97-AF65-F5344CB8AC3E}">
        <p14:creationId xmlns:p14="http://schemas.microsoft.com/office/powerpoint/2010/main" val="3447362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teaser that leads into the next day, direct students whole group through the </a:t>
            </a:r>
          </a:p>
          <a:p>
            <a:r>
              <a:rPr lang="en-US" smtClean="0"/>
              <a:t>Skill Builder: Ground Water</a:t>
            </a:r>
            <a:endParaRPr lang="en-US"/>
          </a:p>
        </p:txBody>
      </p:sp>
      <p:sp>
        <p:nvSpPr>
          <p:cNvPr id="4" name="Slide Number Placeholder 3"/>
          <p:cNvSpPr>
            <a:spLocks noGrp="1"/>
          </p:cNvSpPr>
          <p:nvPr>
            <p:ph type="sldNum" sz="quarter" idx="10"/>
          </p:nvPr>
        </p:nvSpPr>
        <p:spPr/>
        <p:txBody>
          <a:bodyPr/>
          <a:lstStyle/>
          <a:p>
            <a:fld id="{437766B0-D598-D644-97FE-94D825CD588D}" type="slidenum">
              <a:rPr lang="en-US" smtClean="0"/>
              <a:t>17</a:t>
            </a:fld>
            <a:endParaRPr lang="en-US"/>
          </a:p>
        </p:txBody>
      </p:sp>
    </p:spTree>
    <p:extLst>
      <p:ext uri="{BB962C8B-B14F-4D97-AF65-F5344CB8AC3E}">
        <p14:creationId xmlns:p14="http://schemas.microsoft.com/office/powerpoint/2010/main" val="3109031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Break students up into groups of three.  Provide students with a piece of butcher paper long enough to trace the body of a student.  Have one student in each group lay on the paper so that the teammates can trace his/her body.  Have that same student weigh so that the team can calculate how many pounds of water would equal 70% of the body weight. </a:t>
            </a:r>
          </a:p>
          <a:p>
            <a:r>
              <a:rPr lang="en-US" dirty="0" smtClean="0"/>
              <a:t>Provide teams with graph paper (in2 or cm2) that they can use to calculate the total area inside the body outline.  The teams should then calculate 70% of that area and color in that portion of the outline. </a:t>
            </a:r>
            <a:endParaRPr lang="en-US" dirty="0"/>
          </a:p>
        </p:txBody>
      </p:sp>
      <p:sp>
        <p:nvSpPr>
          <p:cNvPr id="4" name="Slide Number Placeholder 3"/>
          <p:cNvSpPr>
            <a:spLocks noGrp="1"/>
          </p:cNvSpPr>
          <p:nvPr>
            <p:ph type="sldNum" sz="quarter" idx="10"/>
          </p:nvPr>
        </p:nvSpPr>
        <p:spPr/>
        <p:txBody>
          <a:bodyPr/>
          <a:lstStyle/>
          <a:p>
            <a:fld id="{437766B0-D598-D644-97FE-94D825CD588D}" type="slidenum">
              <a:rPr lang="en-US" smtClean="0"/>
              <a:t>8</a:t>
            </a:fld>
            <a:endParaRPr lang="en-US"/>
          </a:p>
        </p:txBody>
      </p:sp>
    </p:spTree>
    <p:extLst>
      <p:ext uri="{BB962C8B-B14F-4D97-AF65-F5344CB8AC3E}">
        <p14:creationId xmlns:p14="http://schemas.microsoft.com/office/powerpoint/2010/main" val="1858775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Begin the activity by showing students the two video segments</a:t>
            </a:r>
            <a:r>
              <a:rPr lang="en-US" sz="1200" kern="1200" baseline="0" dirty="0" smtClean="0">
                <a:solidFill>
                  <a:schemeClr val="tx1"/>
                </a:solidFill>
                <a:latin typeface="+mn-lt"/>
                <a:ea typeface="+mn-ea"/>
                <a:cs typeface="+mn-cs"/>
              </a:rPr>
              <a:t> </a:t>
            </a:r>
            <a:r>
              <a:rPr lang="en-US" sz="1200" u="sng" kern="1200" baseline="0" dirty="0" smtClean="0">
                <a:solidFill>
                  <a:schemeClr val="tx1"/>
                </a:solidFill>
                <a:latin typeface="+mn-lt"/>
                <a:ea typeface="+mn-ea"/>
                <a:cs typeface="+mn-cs"/>
              </a:rPr>
              <a:t>Part 1: Intro </a:t>
            </a:r>
            <a:r>
              <a:rPr lang="en-US" sz="1200" kern="1200" baseline="0" dirty="0" smtClean="0">
                <a:solidFill>
                  <a:schemeClr val="tx1"/>
                </a:solidFill>
                <a:latin typeface="+mn-lt"/>
                <a:ea typeface="+mn-ea"/>
                <a:cs typeface="+mn-cs"/>
              </a:rPr>
              <a:t>(3:56) and </a:t>
            </a:r>
            <a:r>
              <a:rPr lang="en-US" sz="1200" u="sng" kern="1200" baseline="0" dirty="0" smtClean="0">
                <a:solidFill>
                  <a:schemeClr val="tx1"/>
                </a:solidFill>
                <a:latin typeface="+mn-lt"/>
                <a:ea typeface="+mn-ea"/>
                <a:cs typeface="+mn-cs"/>
              </a:rPr>
              <a:t>Part 2: Assembly </a:t>
            </a:r>
            <a:r>
              <a:rPr lang="en-US" sz="1200" kern="1200" baseline="0" dirty="0" smtClean="0">
                <a:solidFill>
                  <a:schemeClr val="tx1"/>
                </a:solidFill>
                <a:latin typeface="+mn-lt"/>
                <a:ea typeface="+mn-ea"/>
                <a:cs typeface="+mn-cs"/>
              </a:rPr>
              <a:t>(4:35). Then have students begin creating their aquarium as demonstrated in the second video segment. Detailed instructions are provided at </a:t>
            </a:r>
            <a:r>
              <a:rPr lang="en-US" sz="1200" u="sng" kern="1200" baseline="0" dirty="0" smtClean="0">
                <a:solidFill>
                  <a:schemeClr val="tx1"/>
                </a:solidFill>
                <a:latin typeface="+mn-lt"/>
                <a:ea typeface="+mn-ea"/>
                <a:cs typeface="+mn-cs"/>
              </a:rPr>
              <a:t>Aquarium Instructions </a:t>
            </a:r>
            <a:r>
              <a:rPr lang="en-US" sz="1200" kern="1200" baseline="0" dirty="0" smtClean="0">
                <a:solidFill>
                  <a:schemeClr val="tx1"/>
                </a:solidFill>
                <a:latin typeface="+mn-lt"/>
                <a:ea typeface="+mn-ea"/>
                <a:cs typeface="+mn-cs"/>
              </a:rPr>
              <a:t>(English)/</a:t>
            </a:r>
            <a:r>
              <a:rPr lang="en-US" sz="1200" u="sng" kern="1200" baseline="0" dirty="0" smtClean="0">
                <a:solidFill>
                  <a:schemeClr val="tx1"/>
                </a:solidFill>
                <a:latin typeface="+mn-lt"/>
                <a:ea typeface="+mn-ea"/>
                <a:cs typeface="+mn-cs"/>
              </a:rPr>
              <a:t>Aquarium Instructions </a:t>
            </a:r>
            <a:r>
              <a:rPr lang="en-US" sz="1200" kern="1200" baseline="0" dirty="0" smtClean="0">
                <a:solidFill>
                  <a:schemeClr val="tx1"/>
                </a:solidFill>
                <a:latin typeface="+mn-lt"/>
                <a:ea typeface="+mn-ea"/>
                <a:cs typeface="+mn-cs"/>
              </a:rPr>
              <a:t>(Spanish).</a:t>
            </a:r>
            <a:endParaRPr lang="en-US" dirty="0"/>
          </a:p>
        </p:txBody>
      </p:sp>
      <p:sp>
        <p:nvSpPr>
          <p:cNvPr id="4" name="Slide Number Placeholder 3"/>
          <p:cNvSpPr>
            <a:spLocks noGrp="1"/>
          </p:cNvSpPr>
          <p:nvPr>
            <p:ph type="sldNum" sz="quarter" idx="10"/>
          </p:nvPr>
        </p:nvSpPr>
        <p:spPr/>
        <p:txBody>
          <a:bodyPr/>
          <a:lstStyle/>
          <a:p>
            <a:fld id="{437766B0-D598-D644-97FE-94D825CD588D}" type="slidenum">
              <a:rPr lang="en-US" smtClean="0"/>
              <a:t>9</a:t>
            </a:fld>
            <a:endParaRPr lang="en-US"/>
          </a:p>
        </p:txBody>
      </p:sp>
    </p:spTree>
    <p:extLst>
      <p:ext uri="{BB962C8B-B14F-4D97-AF65-F5344CB8AC3E}">
        <p14:creationId xmlns:p14="http://schemas.microsoft.com/office/powerpoint/2010/main" val="3447362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Have students draw three columns in their STEM Camp Notebooks labeling each column K, W, L, respectively. Ask students to write down things they </a:t>
            </a:r>
            <a:r>
              <a:rPr lang="en-US" sz="1200" i="1" kern="1200" dirty="0" smtClean="0">
                <a:solidFill>
                  <a:schemeClr val="tx1"/>
                </a:solidFill>
                <a:latin typeface="+mn-lt"/>
                <a:ea typeface="+mn-ea"/>
                <a:cs typeface="+mn-cs"/>
              </a:rPr>
              <a:t>know</a:t>
            </a:r>
            <a:r>
              <a:rPr lang="en-US" sz="1200" i="0" kern="1200" dirty="0" smtClean="0">
                <a:solidFill>
                  <a:schemeClr val="tx1"/>
                </a:solidFill>
                <a:latin typeface="+mn-lt"/>
                <a:ea typeface="+mn-ea"/>
                <a:cs typeface="+mn-cs"/>
              </a:rPr>
              <a:t> about a watershed in the K column and things they </a:t>
            </a:r>
            <a:r>
              <a:rPr lang="en-US" sz="1200" i="1" kern="1200" dirty="0" smtClean="0">
                <a:solidFill>
                  <a:schemeClr val="tx1"/>
                </a:solidFill>
                <a:latin typeface="+mn-lt"/>
                <a:ea typeface="+mn-ea"/>
                <a:cs typeface="+mn-cs"/>
              </a:rPr>
              <a:t>wonder</a:t>
            </a:r>
            <a:r>
              <a:rPr lang="en-US" sz="1200" i="0" kern="1200" dirty="0" smtClean="0">
                <a:solidFill>
                  <a:schemeClr val="tx1"/>
                </a:solidFill>
                <a:latin typeface="+mn-lt"/>
                <a:ea typeface="+mn-ea"/>
                <a:cs typeface="+mn-cs"/>
              </a:rPr>
              <a:t> about a watershed in the W column.  Instruct campers to fill in the W column with things they </a:t>
            </a:r>
            <a:r>
              <a:rPr lang="en-US" sz="1200" i="1" kern="1200" dirty="0" smtClean="0">
                <a:solidFill>
                  <a:schemeClr val="tx1"/>
                </a:solidFill>
                <a:latin typeface="+mn-lt"/>
                <a:ea typeface="+mn-ea"/>
                <a:cs typeface="+mn-cs"/>
              </a:rPr>
              <a:t>learn</a:t>
            </a:r>
            <a:r>
              <a:rPr lang="en-US" sz="1200" i="0" kern="1200" dirty="0" smtClean="0">
                <a:solidFill>
                  <a:schemeClr val="tx1"/>
                </a:solidFill>
                <a:latin typeface="+mn-lt"/>
                <a:ea typeface="+mn-ea"/>
                <a:cs typeface="+mn-cs"/>
              </a:rPr>
              <a:t> about watersheds as they do the activity.  Solicit responses from students about what they wrote in the K or W of the chart. After the discussion, play the video segment, </a:t>
            </a:r>
            <a:r>
              <a:rPr lang="en-US" sz="1200" i="0" u="sng" kern="1200" dirty="0" smtClean="0">
                <a:solidFill>
                  <a:schemeClr val="tx1"/>
                </a:solidFill>
                <a:latin typeface="+mn-lt"/>
                <a:ea typeface="+mn-ea"/>
                <a:cs typeface="+mn-cs"/>
              </a:rPr>
              <a:t>Watersheds,</a:t>
            </a:r>
            <a:r>
              <a:rPr lang="en-US" sz="1200" i="0" u="sng" kern="1200" baseline="0" dirty="0" smtClean="0">
                <a:solidFill>
                  <a:schemeClr val="tx1"/>
                </a:solidFill>
                <a:latin typeface="+mn-lt"/>
                <a:ea typeface="+mn-ea"/>
                <a:cs typeface="+mn-cs"/>
              </a:rPr>
              <a:t> Estuaries, and Wetlands</a:t>
            </a:r>
            <a:r>
              <a:rPr lang="en-US" sz="1200" i="0" kern="1200" baseline="0" dirty="0" smtClean="0">
                <a:solidFill>
                  <a:schemeClr val="tx1"/>
                </a:solidFill>
                <a:latin typeface="+mn-lt"/>
                <a:ea typeface="+mn-ea"/>
                <a:cs typeface="+mn-cs"/>
              </a:rPr>
              <a:t>, pause and play in appropriate places as a result of earlier discussion allowing students to add facts to their L column. Then have students write a definition of watersheds in their own words in their STEM Camp Notebooks, asking them to include examples and </a:t>
            </a:r>
            <a:r>
              <a:rPr lang="en-US" sz="1200" i="0" kern="1200" baseline="0" dirty="0" err="1" smtClean="0">
                <a:solidFill>
                  <a:schemeClr val="tx1"/>
                </a:solidFill>
                <a:latin typeface="+mn-lt"/>
                <a:ea typeface="+mn-ea"/>
                <a:cs typeface="+mn-cs"/>
              </a:rPr>
              <a:t>nonexamples</a:t>
            </a:r>
            <a:r>
              <a:rPr lang="en-US" sz="1200" i="0" kern="1200" baseline="0" dirty="0" smtClean="0">
                <a:solidFill>
                  <a:schemeClr val="tx1"/>
                </a:solidFill>
                <a:latin typeface="+mn-lt"/>
                <a:ea typeface="+mn-ea"/>
                <a:cs typeface="+mn-cs"/>
              </a:rPr>
              <a:t>.</a:t>
            </a:r>
          </a:p>
          <a:p>
            <a:r>
              <a:rPr lang="en-US" sz="1200" i="0" kern="1200" baseline="0" dirty="0" smtClean="0">
                <a:solidFill>
                  <a:schemeClr val="tx1"/>
                </a:solidFill>
                <a:latin typeface="+mn-lt"/>
                <a:ea typeface="+mn-ea"/>
                <a:cs typeface="+mn-cs"/>
              </a:rPr>
              <a:t>Have students read </a:t>
            </a:r>
            <a:r>
              <a:rPr lang="en-US" sz="1200" i="0" u="sng" kern="1200" baseline="0" dirty="0" smtClean="0">
                <a:solidFill>
                  <a:schemeClr val="tx1"/>
                </a:solidFill>
                <a:latin typeface="+mn-lt"/>
                <a:ea typeface="+mn-ea"/>
                <a:cs typeface="+mn-cs"/>
              </a:rPr>
              <a:t>We All Live Downstream</a:t>
            </a:r>
            <a:r>
              <a:rPr lang="en-US" sz="1200" i="0" kern="1200" baseline="0" dirty="0" smtClean="0">
                <a:solidFill>
                  <a:schemeClr val="tx1"/>
                </a:solidFill>
                <a:latin typeface="+mn-lt"/>
                <a:ea typeface="+mn-ea"/>
                <a:cs typeface="+mn-cs"/>
              </a:rPr>
              <a:t>. Consider introducing one of these </a:t>
            </a:r>
            <a:r>
              <a:rPr lang="en-US" sz="1200" i="0" u="sng" kern="1200" baseline="0" dirty="0" smtClean="0">
                <a:solidFill>
                  <a:schemeClr val="tx1"/>
                </a:solidFill>
                <a:latin typeface="+mn-lt"/>
                <a:ea typeface="+mn-ea"/>
                <a:cs typeface="+mn-cs"/>
              </a:rPr>
              <a:t>reading strategies </a:t>
            </a:r>
            <a:r>
              <a:rPr lang="en-US" sz="1200" i="0" kern="1200" baseline="0" dirty="0" smtClean="0">
                <a:solidFill>
                  <a:schemeClr val="tx1"/>
                </a:solidFill>
                <a:latin typeface="+mn-lt"/>
                <a:ea typeface="+mn-ea"/>
                <a:cs typeface="+mn-cs"/>
              </a:rPr>
              <a:t>to support comprehension. Encourage students to revise their definition of watershed in their STEM Camp Notebooks and also include their answers to the question: What does the saying “We all live downstream” mean to you?</a:t>
            </a:r>
          </a:p>
          <a:p>
            <a:r>
              <a:rPr lang="en-US" sz="1200" i="0" kern="1200" baseline="0" dirty="0" smtClean="0">
                <a:solidFill>
                  <a:schemeClr val="tx1"/>
                </a:solidFill>
                <a:latin typeface="+mn-lt"/>
                <a:ea typeface="+mn-ea"/>
                <a:cs typeface="+mn-cs"/>
              </a:rPr>
              <a:t>Follow up by playing the video segment </a:t>
            </a:r>
            <a:r>
              <a:rPr lang="en-US" sz="1200" i="0" u="sng" kern="1200" baseline="0" dirty="0" smtClean="0">
                <a:solidFill>
                  <a:schemeClr val="tx1"/>
                </a:solidFill>
                <a:latin typeface="+mn-lt"/>
                <a:ea typeface="+mn-ea"/>
                <a:cs typeface="+mn-cs"/>
              </a:rPr>
              <a:t>Water Pollution </a:t>
            </a:r>
            <a:r>
              <a:rPr lang="en-US" sz="1200" i="0" kern="1200" baseline="0" dirty="0" smtClean="0">
                <a:solidFill>
                  <a:schemeClr val="tx1"/>
                </a:solidFill>
                <a:latin typeface="+mn-lt"/>
                <a:ea typeface="+mn-ea"/>
                <a:cs typeface="+mn-cs"/>
              </a:rPr>
              <a:t>(5:32), pausing at critical points and prompting students to answer questions about main ideas.</a:t>
            </a:r>
            <a:endParaRPr lang="en-US" dirty="0">
              <a:solidFill>
                <a:srgbClr val="262626"/>
              </a:solidFill>
            </a:endParaRPr>
          </a:p>
        </p:txBody>
      </p:sp>
      <p:sp>
        <p:nvSpPr>
          <p:cNvPr id="4" name="Slide Number Placeholder 3"/>
          <p:cNvSpPr>
            <a:spLocks noGrp="1"/>
          </p:cNvSpPr>
          <p:nvPr>
            <p:ph type="sldNum" sz="quarter" idx="10"/>
          </p:nvPr>
        </p:nvSpPr>
        <p:spPr/>
        <p:txBody>
          <a:bodyPr/>
          <a:lstStyle/>
          <a:p>
            <a:fld id="{437766B0-D598-D644-97FE-94D825CD588D}" type="slidenum">
              <a:rPr lang="en-US" smtClean="0"/>
              <a:t>10</a:t>
            </a:fld>
            <a:endParaRPr lang="en-US"/>
          </a:p>
        </p:txBody>
      </p:sp>
    </p:spTree>
    <p:extLst>
      <p:ext uri="{BB962C8B-B14F-4D97-AF65-F5344CB8AC3E}">
        <p14:creationId xmlns:p14="http://schemas.microsoft.com/office/powerpoint/2010/main" val="1858775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this activity students will create a model of a watershed that includes Chesapeake Bay. They will then simulate the introduction of pollutants somewhere in the watershed and observe how pollutants can travel downstream and affect many different water resources. Detailed instructions are provided in </a:t>
            </a:r>
            <a:r>
              <a:rPr lang="en-US" sz="1200" u="sng" kern="1200" dirty="0" smtClean="0">
                <a:solidFill>
                  <a:schemeClr val="tx1"/>
                </a:solidFill>
                <a:latin typeface="+mn-lt"/>
                <a:ea typeface="+mn-ea"/>
                <a:cs typeface="+mn-cs"/>
              </a:rPr>
              <a:t>Hands-on Activity: It’s All Downstream</a:t>
            </a:r>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437766B0-D598-D644-97FE-94D825CD588D}" type="slidenum">
              <a:rPr lang="en-US" smtClean="0"/>
              <a:t>11</a:t>
            </a:fld>
            <a:endParaRPr lang="en-US"/>
          </a:p>
        </p:txBody>
      </p:sp>
    </p:spTree>
    <p:extLst>
      <p:ext uri="{BB962C8B-B14F-4D97-AF65-F5344CB8AC3E}">
        <p14:creationId xmlns:p14="http://schemas.microsoft.com/office/powerpoint/2010/main" val="1695540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7766B0-D598-D644-97FE-94D825CD588D}" type="slidenum">
              <a:rPr lang="en-US" smtClean="0"/>
              <a:t>12</a:t>
            </a:fld>
            <a:endParaRPr lang="en-US"/>
          </a:p>
        </p:txBody>
      </p:sp>
    </p:spTree>
    <p:extLst>
      <p:ext uri="{BB962C8B-B14F-4D97-AF65-F5344CB8AC3E}">
        <p14:creationId xmlns:p14="http://schemas.microsoft.com/office/powerpoint/2010/main" val="1858775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this activity, students will finish creating their aquatic/terrestrial ecosystem they started making in the morning.  Show the video segment </a:t>
            </a:r>
            <a:r>
              <a:rPr lang="en-US" sz="1200" u="sng" kern="1200" dirty="0" smtClean="0">
                <a:solidFill>
                  <a:schemeClr val="tx1"/>
                </a:solidFill>
                <a:latin typeface="+mn-lt"/>
                <a:ea typeface="+mn-ea"/>
                <a:cs typeface="+mn-cs"/>
              </a:rPr>
              <a:t>Part 2: Assembly </a:t>
            </a:r>
            <a:r>
              <a:rPr lang="en-US" sz="1200" kern="1200" dirty="0" smtClean="0">
                <a:solidFill>
                  <a:schemeClr val="tx1"/>
                </a:solidFill>
                <a:latin typeface="+mn-lt"/>
                <a:ea typeface="+mn-ea"/>
                <a:cs typeface="+mn-cs"/>
              </a:rPr>
              <a:t>again,</a:t>
            </a:r>
            <a:r>
              <a:rPr lang="en-US" sz="1200" kern="1200" baseline="0" dirty="0" smtClean="0">
                <a:solidFill>
                  <a:schemeClr val="tx1"/>
                </a:solidFill>
                <a:latin typeface="+mn-lt"/>
                <a:ea typeface="+mn-ea"/>
                <a:cs typeface="+mn-cs"/>
              </a:rPr>
              <a:t> if needed, to assist students with assembly.</a:t>
            </a:r>
            <a:endParaRPr lang="en-US" dirty="0"/>
          </a:p>
        </p:txBody>
      </p:sp>
      <p:sp>
        <p:nvSpPr>
          <p:cNvPr id="4" name="Slide Number Placeholder 3"/>
          <p:cNvSpPr>
            <a:spLocks noGrp="1"/>
          </p:cNvSpPr>
          <p:nvPr>
            <p:ph type="sldNum" sz="quarter" idx="10"/>
          </p:nvPr>
        </p:nvSpPr>
        <p:spPr/>
        <p:txBody>
          <a:bodyPr/>
          <a:lstStyle/>
          <a:p>
            <a:fld id="{437766B0-D598-D644-97FE-94D825CD588D}" type="slidenum">
              <a:rPr lang="en-US" smtClean="0"/>
              <a:t>13</a:t>
            </a:fld>
            <a:endParaRPr lang="en-US"/>
          </a:p>
        </p:txBody>
      </p:sp>
    </p:spTree>
    <p:extLst>
      <p:ext uri="{BB962C8B-B14F-4D97-AF65-F5344CB8AC3E}">
        <p14:creationId xmlns:p14="http://schemas.microsoft.com/office/powerpoint/2010/main" val="1858775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7766B0-D598-D644-97FE-94D825CD588D}" type="slidenum">
              <a:rPr lang="en-US" smtClean="0"/>
              <a:t>14</a:t>
            </a:fld>
            <a:endParaRPr lang="en-US"/>
          </a:p>
        </p:txBody>
      </p:sp>
    </p:spTree>
    <p:extLst>
      <p:ext uri="{BB962C8B-B14F-4D97-AF65-F5344CB8AC3E}">
        <p14:creationId xmlns:p14="http://schemas.microsoft.com/office/powerpoint/2010/main" val="1858775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virtual fishing investigation, students explore the pH level of a lake and the impact this has on living creatures within the ecosystem.</a:t>
            </a:r>
          </a:p>
          <a:p>
            <a:r>
              <a:rPr lang="en-US" dirty="0" smtClean="0"/>
              <a:t> </a:t>
            </a:r>
          </a:p>
          <a:p>
            <a:r>
              <a:rPr lang="en-US" dirty="0" smtClean="0"/>
              <a:t>Have students working in small groups to explore the site.  Discuss what factors may increase or decrease the pH levels within the students' aquarium terrariums.</a:t>
            </a:r>
            <a:endParaRPr lang="en-US" dirty="0"/>
          </a:p>
        </p:txBody>
      </p:sp>
      <p:sp>
        <p:nvSpPr>
          <p:cNvPr id="4" name="Slide Number Placeholder 3"/>
          <p:cNvSpPr>
            <a:spLocks noGrp="1"/>
          </p:cNvSpPr>
          <p:nvPr>
            <p:ph type="sldNum" sz="quarter" idx="10"/>
          </p:nvPr>
        </p:nvSpPr>
        <p:spPr/>
        <p:txBody>
          <a:bodyPr/>
          <a:lstStyle/>
          <a:p>
            <a:fld id="{437766B0-D598-D644-97FE-94D825CD588D}" type="slidenum">
              <a:rPr lang="en-US" smtClean="0"/>
              <a:t>15</a:t>
            </a:fld>
            <a:endParaRPr lang="en-US"/>
          </a:p>
        </p:txBody>
      </p:sp>
    </p:spTree>
    <p:extLst>
      <p:ext uri="{BB962C8B-B14F-4D97-AF65-F5344CB8AC3E}">
        <p14:creationId xmlns:p14="http://schemas.microsoft.com/office/powerpoint/2010/main" val="1858775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43CAB9-D871-404A-B73A-70AAFF88D845}" type="datetimeFigureOut">
              <a:rPr lang="en-US" smtClean="0"/>
              <a:t>7/23/13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11D10-D281-EF4A-8938-2A218D912949}" type="slidenum">
              <a:rPr lang="en-US" smtClean="0"/>
              <a:t>‹#›</a:t>
            </a:fld>
            <a:endParaRPr lang="en-US"/>
          </a:p>
        </p:txBody>
      </p:sp>
    </p:spTree>
    <p:extLst>
      <p:ext uri="{BB962C8B-B14F-4D97-AF65-F5344CB8AC3E}">
        <p14:creationId xmlns:p14="http://schemas.microsoft.com/office/powerpoint/2010/main" val="312541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43CAB9-D871-404A-B73A-70AAFF88D845}" type="datetimeFigureOut">
              <a:rPr lang="en-US" smtClean="0"/>
              <a:t>7/23/13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11D10-D281-EF4A-8938-2A218D912949}" type="slidenum">
              <a:rPr lang="en-US" smtClean="0"/>
              <a:t>‹#›</a:t>
            </a:fld>
            <a:endParaRPr lang="en-US"/>
          </a:p>
        </p:txBody>
      </p:sp>
    </p:spTree>
    <p:extLst>
      <p:ext uri="{BB962C8B-B14F-4D97-AF65-F5344CB8AC3E}">
        <p14:creationId xmlns:p14="http://schemas.microsoft.com/office/powerpoint/2010/main" val="1520943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43CAB9-D871-404A-B73A-70AAFF88D845}" type="datetimeFigureOut">
              <a:rPr lang="en-US" smtClean="0"/>
              <a:t>7/23/13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11D10-D281-EF4A-8938-2A218D912949}" type="slidenum">
              <a:rPr lang="en-US" smtClean="0"/>
              <a:t>‹#›</a:t>
            </a:fld>
            <a:endParaRPr lang="en-US"/>
          </a:p>
        </p:txBody>
      </p:sp>
    </p:spTree>
    <p:extLst>
      <p:ext uri="{BB962C8B-B14F-4D97-AF65-F5344CB8AC3E}">
        <p14:creationId xmlns:p14="http://schemas.microsoft.com/office/powerpoint/2010/main" val="1264679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DF98F2-1E3A-754B-A994-3E1C426A0103}" type="datetimeFigureOut">
              <a:rPr lang="en-US" smtClean="0"/>
              <a:t>7/23/13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4FD17-FEAC-674B-AAE4-6A4114EED905}" type="slidenum">
              <a:rPr lang="en-US" smtClean="0"/>
              <a:t>‹#›</a:t>
            </a:fld>
            <a:endParaRPr lang="en-US"/>
          </a:p>
        </p:txBody>
      </p:sp>
    </p:spTree>
    <p:extLst>
      <p:ext uri="{BB962C8B-B14F-4D97-AF65-F5344CB8AC3E}">
        <p14:creationId xmlns:p14="http://schemas.microsoft.com/office/powerpoint/2010/main" val="4005750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DF98F2-1E3A-754B-A994-3E1C426A0103}" type="datetimeFigureOut">
              <a:rPr lang="en-US" smtClean="0"/>
              <a:t>7/23/13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4FD17-FEAC-674B-AAE4-6A4114EED905}" type="slidenum">
              <a:rPr lang="en-US" smtClean="0"/>
              <a:t>‹#›</a:t>
            </a:fld>
            <a:endParaRPr lang="en-US"/>
          </a:p>
        </p:txBody>
      </p:sp>
    </p:spTree>
    <p:extLst>
      <p:ext uri="{BB962C8B-B14F-4D97-AF65-F5344CB8AC3E}">
        <p14:creationId xmlns:p14="http://schemas.microsoft.com/office/powerpoint/2010/main" val="4238279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DF98F2-1E3A-754B-A994-3E1C426A0103}" type="datetimeFigureOut">
              <a:rPr lang="en-US" smtClean="0"/>
              <a:t>7/23/13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4FD17-FEAC-674B-AAE4-6A4114EED905}" type="slidenum">
              <a:rPr lang="en-US" smtClean="0"/>
              <a:t>‹#›</a:t>
            </a:fld>
            <a:endParaRPr lang="en-US"/>
          </a:p>
        </p:txBody>
      </p:sp>
    </p:spTree>
    <p:extLst>
      <p:ext uri="{BB962C8B-B14F-4D97-AF65-F5344CB8AC3E}">
        <p14:creationId xmlns:p14="http://schemas.microsoft.com/office/powerpoint/2010/main" val="3036269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DF98F2-1E3A-754B-A994-3E1C426A0103}" type="datetimeFigureOut">
              <a:rPr lang="en-US" smtClean="0"/>
              <a:t>7/23/13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04FD17-FEAC-674B-AAE4-6A4114EED905}" type="slidenum">
              <a:rPr lang="en-US" smtClean="0"/>
              <a:t>‹#›</a:t>
            </a:fld>
            <a:endParaRPr lang="en-US"/>
          </a:p>
        </p:txBody>
      </p:sp>
    </p:spTree>
    <p:extLst>
      <p:ext uri="{BB962C8B-B14F-4D97-AF65-F5344CB8AC3E}">
        <p14:creationId xmlns:p14="http://schemas.microsoft.com/office/powerpoint/2010/main" val="3441178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DF98F2-1E3A-754B-A994-3E1C426A0103}" type="datetimeFigureOut">
              <a:rPr lang="en-US" smtClean="0"/>
              <a:t>7/23/13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04FD17-FEAC-674B-AAE4-6A4114EED905}" type="slidenum">
              <a:rPr lang="en-US" smtClean="0"/>
              <a:t>‹#›</a:t>
            </a:fld>
            <a:endParaRPr lang="en-US"/>
          </a:p>
        </p:txBody>
      </p:sp>
    </p:spTree>
    <p:extLst>
      <p:ext uri="{BB962C8B-B14F-4D97-AF65-F5344CB8AC3E}">
        <p14:creationId xmlns:p14="http://schemas.microsoft.com/office/powerpoint/2010/main" val="326025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DF98F2-1E3A-754B-A994-3E1C426A0103}" type="datetimeFigureOut">
              <a:rPr lang="en-US" smtClean="0"/>
              <a:t>7/23/13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04FD17-FEAC-674B-AAE4-6A4114EED905}" type="slidenum">
              <a:rPr lang="en-US" smtClean="0"/>
              <a:t>‹#›</a:t>
            </a:fld>
            <a:endParaRPr lang="en-US"/>
          </a:p>
        </p:txBody>
      </p:sp>
    </p:spTree>
    <p:extLst>
      <p:ext uri="{BB962C8B-B14F-4D97-AF65-F5344CB8AC3E}">
        <p14:creationId xmlns:p14="http://schemas.microsoft.com/office/powerpoint/2010/main" val="809620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DF98F2-1E3A-754B-A994-3E1C426A0103}" type="datetimeFigureOut">
              <a:rPr lang="en-US" smtClean="0"/>
              <a:t>7/23/13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04FD17-FEAC-674B-AAE4-6A4114EED905}" type="slidenum">
              <a:rPr lang="en-US" smtClean="0"/>
              <a:t>‹#›</a:t>
            </a:fld>
            <a:endParaRPr lang="en-US"/>
          </a:p>
        </p:txBody>
      </p:sp>
    </p:spTree>
    <p:extLst>
      <p:ext uri="{BB962C8B-B14F-4D97-AF65-F5344CB8AC3E}">
        <p14:creationId xmlns:p14="http://schemas.microsoft.com/office/powerpoint/2010/main" val="41727946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DF98F2-1E3A-754B-A994-3E1C426A0103}" type="datetimeFigureOut">
              <a:rPr lang="en-US" smtClean="0"/>
              <a:t>7/23/13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04FD17-FEAC-674B-AAE4-6A4114EED905}" type="slidenum">
              <a:rPr lang="en-US" smtClean="0"/>
              <a:t>‹#›</a:t>
            </a:fld>
            <a:endParaRPr lang="en-US"/>
          </a:p>
        </p:txBody>
      </p:sp>
    </p:spTree>
    <p:extLst>
      <p:ext uri="{BB962C8B-B14F-4D97-AF65-F5344CB8AC3E}">
        <p14:creationId xmlns:p14="http://schemas.microsoft.com/office/powerpoint/2010/main" val="617703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43CAB9-D871-404A-B73A-70AAFF88D845}" type="datetimeFigureOut">
              <a:rPr lang="en-US" smtClean="0"/>
              <a:t>7/23/13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460033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DF98F2-1E3A-754B-A994-3E1C426A0103}" type="datetimeFigureOut">
              <a:rPr lang="en-US" smtClean="0"/>
              <a:t>7/23/13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04FD17-FEAC-674B-AAE4-6A4114EED905}" type="slidenum">
              <a:rPr lang="en-US" smtClean="0"/>
              <a:t>‹#›</a:t>
            </a:fld>
            <a:endParaRPr lang="en-US"/>
          </a:p>
        </p:txBody>
      </p:sp>
    </p:spTree>
    <p:extLst>
      <p:ext uri="{BB962C8B-B14F-4D97-AF65-F5344CB8AC3E}">
        <p14:creationId xmlns:p14="http://schemas.microsoft.com/office/powerpoint/2010/main" val="3326737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DF98F2-1E3A-754B-A994-3E1C426A0103}" type="datetimeFigureOut">
              <a:rPr lang="en-US" smtClean="0"/>
              <a:t>7/23/13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4FD17-FEAC-674B-AAE4-6A4114EED905}" type="slidenum">
              <a:rPr lang="en-US" smtClean="0"/>
              <a:t>‹#›</a:t>
            </a:fld>
            <a:endParaRPr lang="en-US"/>
          </a:p>
        </p:txBody>
      </p:sp>
    </p:spTree>
    <p:extLst>
      <p:ext uri="{BB962C8B-B14F-4D97-AF65-F5344CB8AC3E}">
        <p14:creationId xmlns:p14="http://schemas.microsoft.com/office/powerpoint/2010/main" val="28970725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DF98F2-1E3A-754B-A994-3E1C426A0103}" type="datetimeFigureOut">
              <a:rPr lang="en-US" smtClean="0"/>
              <a:t>7/23/13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4FD17-FEAC-674B-AAE4-6A4114EED905}" type="slidenum">
              <a:rPr lang="en-US" smtClean="0"/>
              <a:t>‹#›</a:t>
            </a:fld>
            <a:endParaRPr lang="en-US"/>
          </a:p>
        </p:txBody>
      </p:sp>
    </p:spTree>
    <p:extLst>
      <p:ext uri="{BB962C8B-B14F-4D97-AF65-F5344CB8AC3E}">
        <p14:creationId xmlns:p14="http://schemas.microsoft.com/office/powerpoint/2010/main" val="3918939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43CAB9-D871-404A-B73A-70AAFF88D845}" type="datetimeFigureOut">
              <a:rPr lang="en-US" smtClean="0"/>
              <a:t>7/23/13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11D10-D281-EF4A-8938-2A218D912949}" type="slidenum">
              <a:rPr lang="en-US" smtClean="0"/>
              <a:t>‹#›</a:t>
            </a:fld>
            <a:endParaRPr lang="en-US"/>
          </a:p>
        </p:txBody>
      </p:sp>
    </p:spTree>
    <p:extLst>
      <p:ext uri="{BB962C8B-B14F-4D97-AF65-F5344CB8AC3E}">
        <p14:creationId xmlns:p14="http://schemas.microsoft.com/office/powerpoint/2010/main" val="3025993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43CAB9-D871-404A-B73A-70AAFF88D845}" type="datetimeFigureOut">
              <a:rPr lang="en-US" smtClean="0"/>
              <a:t>7/23/13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11D10-D281-EF4A-8938-2A218D912949}" type="slidenum">
              <a:rPr lang="en-US" smtClean="0"/>
              <a:t>‹#›</a:t>
            </a:fld>
            <a:endParaRPr lang="en-US"/>
          </a:p>
        </p:txBody>
      </p:sp>
    </p:spTree>
    <p:extLst>
      <p:ext uri="{BB962C8B-B14F-4D97-AF65-F5344CB8AC3E}">
        <p14:creationId xmlns:p14="http://schemas.microsoft.com/office/powerpoint/2010/main" val="1551591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43CAB9-D871-404A-B73A-70AAFF88D845}" type="datetimeFigureOut">
              <a:rPr lang="en-US" smtClean="0"/>
              <a:t>7/23/13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711D10-D281-EF4A-8938-2A218D912949}" type="slidenum">
              <a:rPr lang="en-US" smtClean="0"/>
              <a:t>‹#›</a:t>
            </a:fld>
            <a:endParaRPr lang="en-US"/>
          </a:p>
        </p:txBody>
      </p:sp>
    </p:spTree>
    <p:extLst>
      <p:ext uri="{BB962C8B-B14F-4D97-AF65-F5344CB8AC3E}">
        <p14:creationId xmlns:p14="http://schemas.microsoft.com/office/powerpoint/2010/main" val="2702775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43CAB9-D871-404A-B73A-70AAFF88D845}" type="datetimeFigureOut">
              <a:rPr lang="en-US" smtClean="0"/>
              <a:t>7/23/13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711D10-D281-EF4A-8938-2A218D912949}" type="slidenum">
              <a:rPr lang="en-US" smtClean="0"/>
              <a:t>‹#›</a:t>
            </a:fld>
            <a:endParaRPr lang="en-US"/>
          </a:p>
        </p:txBody>
      </p:sp>
    </p:spTree>
    <p:extLst>
      <p:ext uri="{BB962C8B-B14F-4D97-AF65-F5344CB8AC3E}">
        <p14:creationId xmlns:p14="http://schemas.microsoft.com/office/powerpoint/2010/main" val="3051502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43CAB9-D871-404A-B73A-70AAFF88D845}" type="datetimeFigureOut">
              <a:rPr lang="en-US" smtClean="0"/>
              <a:t>7/23/13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711D10-D281-EF4A-8938-2A218D912949}" type="slidenum">
              <a:rPr lang="en-US" smtClean="0"/>
              <a:t>‹#›</a:t>
            </a:fld>
            <a:endParaRPr lang="en-US"/>
          </a:p>
        </p:txBody>
      </p:sp>
    </p:spTree>
    <p:extLst>
      <p:ext uri="{BB962C8B-B14F-4D97-AF65-F5344CB8AC3E}">
        <p14:creationId xmlns:p14="http://schemas.microsoft.com/office/powerpoint/2010/main" val="2017859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43CAB9-D871-404A-B73A-70AAFF88D845}" type="datetimeFigureOut">
              <a:rPr lang="en-US" smtClean="0"/>
              <a:t>7/23/13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11D10-D281-EF4A-8938-2A218D912949}" type="slidenum">
              <a:rPr lang="en-US" smtClean="0"/>
              <a:t>‹#›</a:t>
            </a:fld>
            <a:endParaRPr lang="en-US"/>
          </a:p>
        </p:txBody>
      </p:sp>
    </p:spTree>
    <p:extLst>
      <p:ext uri="{BB962C8B-B14F-4D97-AF65-F5344CB8AC3E}">
        <p14:creationId xmlns:p14="http://schemas.microsoft.com/office/powerpoint/2010/main" val="2368883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43CAB9-D871-404A-B73A-70AAFF88D845}" type="datetimeFigureOut">
              <a:rPr lang="en-US" smtClean="0"/>
              <a:t>7/23/13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11D10-D281-EF4A-8938-2A218D912949}" type="slidenum">
              <a:rPr lang="en-US" smtClean="0"/>
              <a:t>‹#›</a:t>
            </a:fld>
            <a:endParaRPr lang="en-US"/>
          </a:p>
        </p:txBody>
      </p:sp>
    </p:spTree>
    <p:extLst>
      <p:ext uri="{BB962C8B-B14F-4D97-AF65-F5344CB8AC3E}">
        <p14:creationId xmlns:p14="http://schemas.microsoft.com/office/powerpoint/2010/main" val="41194927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43CAB9-D871-404A-B73A-70AAFF88D845}" type="datetimeFigureOut">
              <a:rPr lang="en-US" smtClean="0"/>
              <a:t>7/23/13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11D10-D281-EF4A-8938-2A218D912949}"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318020" y="6243743"/>
            <a:ext cx="2383155" cy="529590"/>
          </a:xfrm>
          <a:prstGeom prst="rect">
            <a:avLst/>
          </a:prstGeom>
        </p:spPr>
      </p:pic>
    </p:spTree>
    <p:extLst>
      <p:ext uri="{BB962C8B-B14F-4D97-AF65-F5344CB8AC3E}">
        <p14:creationId xmlns:p14="http://schemas.microsoft.com/office/powerpoint/2010/main" val="107227638"/>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0860B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DF98F2-1E3A-754B-A994-3E1C426A0103}" type="datetimeFigureOut">
              <a:rPr lang="en-US" smtClean="0"/>
              <a:t>7/23/13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04FD17-FEAC-674B-AAE4-6A4114EED905}"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96805" y="264031"/>
            <a:ext cx="5560695" cy="1235710"/>
          </a:xfrm>
          <a:prstGeom prst="rect">
            <a:avLst/>
          </a:prstGeom>
        </p:spPr>
      </p:pic>
    </p:spTree>
    <p:extLst>
      <p:ext uri="{BB962C8B-B14F-4D97-AF65-F5344CB8AC3E}">
        <p14:creationId xmlns:p14="http://schemas.microsoft.com/office/powerpoint/2010/main" val="19361243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rgbClr val="5B318A"/>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6600" dirty="0" smtClean="0"/>
              <a:t>Water in Ecosystems</a:t>
            </a:r>
            <a:endParaRPr lang="en-US" sz="6600" dirty="0"/>
          </a:p>
        </p:txBody>
      </p:sp>
      <p:sp>
        <p:nvSpPr>
          <p:cNvPr id="5" name="Subtitle 4"/>
          <p:cNvSpPr>
            <a:spLocks noGrp="1"/>
          </p:cNvSpPr>
          <p:nvPr>
            <p:ph type="subTitle" idx="1"/>
          </p:nvPr>
        </p:nvSpPr>
        <p:spPr/>
        <p:txBody>
          <a:bodyPr/>
          <a:lstStyle/>
          <a:p>
            <a:r>
              <a:rPr lang="en-US" dirty="0" smtClean="0"/>
              <a:t>School/program name</a:t>
            </a:r>
          </a:p>
          <a:p>
            <a:r>
              <a:rPr lang="en-US" dirty="0" smtClean="0"/>
              <a:t>Date</a:t>
            </a:r>
            <a:endParaRPr lang="en-US" dirty="0"/>
          </a:p>
        </p:txBody>
      </p:sp>
      <p:sp>
        <p:nvSpPr>
          <p:cNvPr id="2" name="TextBox 1"/>
          <p:cNvSpPr txBox="1"/>
          <p:nvPr/>
        </p:nvSpPr>
        <p:spPr>
          <a:xfrm>
            <a:off x="8624793" y="1150993"/>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72886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5463" y="2707670"/>
            <a:ext cx="5312595" cy="1470025"/>
          </a:xfrm>
        </p:spPr>
        <p:txBody>
          <a:bodyPr>
            <a:noAutofit/>
          </a:bodyPr>
          <a:lstStyle/>
          <a:p>
            <a:r>
              <a:rPr lang="en-US" sz="6000" dirty="0" smtClean="0"/>
              <a:t>Activity: </a:t>
            </a:r>
            <a:br>
              <a:rPr lang="en-US" sz="6000" dirty="0" smtClean="0"/>
            </a:br>
            <a:r>
              <a:rPr lang="en-US" sz="6000" dirty="0" smtClean="0"/>
              <a:t>Watersheds</a:t>
            </a:r>
            <a:endParaRPr lang="en-US" sz="6000" dirty="0"/>
          </a:p>
        </p:txBody>
      </p:sp>
      <p:pic>
        <p:nvPicPr>
          <p:cNvPr id="2" name="Picture 1" descr="Screen Shot 2013-04-25 at 6.07.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0212" y="2335526"/>
            <a:ext cx="3474775" cy="3198999"/>
          </a:xfrm>
          <a:prstGeom prst="rect">
            <a:avLst/>
          </a:prstGeom>
        </p:spPr>
      </p:pic>
    </p:spTree>
    <p:extLst>
      <p:ext uri="{BB962C8B-B14F-4D97-AF65-F5344CB8AC3E}">
        <p14:creationId xmlns:p14="http://schemas.microsoft.com/office/powerpoint/2010/main" val="42222954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ctrTitle"/>
          </p:nvPr>
        </p:nvSpPr>
        <p:spPr>
          <a:xfrm>
            <a:off x="121319" y="2707670"/>
            <a:ext cx="4856406" cy="1470025"/>
          </a:xfrm>
        </p:spPr>
        <p:txBody>
          <a:bodyPr>
            <a:noAutofit/>
          </a:bodyPr>
          <a:lstStyle/>
          <a:p>
            <a:r>
              <a:rPr lang="en-US" sz="6000" dirty="0" smtClean="0"/>
              <a:t>Activity:</a:t>
            </a:r>
            <a:br>
              <a:rPr lang="en-US" sz="6000" dirty="0" smtClean="0"/>
            </a:br>
            <a:r>
              <a:rPr lang="en-US" sz="6000" dirty="0" smtClean="0"/>
              <a:t>It’s All Downstream</a:t>
            </a:r>
            <a:endParaRPr lang="en-US" sz="6000" dirty="0"/>
          </a:p>
        </p:txBody>
      </p:sp>
      <p:pic>
        <p:nvPicPr>
          <p:cNvPr id="2" name="Picture 1" descr="Screen Shot 2013-04-25 at 6.11.5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2736" y="2158594"/>
            <a:ext cx="3822349" cy="3349194"/>
          </a:xfrm>
          <a:prstGeom prst="rect">
            <a:avLst/>
          </a:prstGeom>
        </p:spPr>
      </p:pic>
    </p:spTree>
    <p:extLst>
      <p:ext uri="{BB962C8B-B14F-4D97-AF65-F5344CB8AC3E}">
        <p14:creationId xmlns:p14="http://schemas.microsoft.com/office/powerpoint/2010/main" val="1413102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8293" y="1501868"/>
            <a:ext cx="4836601" cy="1063669"/>
          </a:xfrm>
        </p:spPr>
        <p:txBody>
          <a:bodyPr>
            <a:noAutofit/>
          </a:bodyPr>
          <a:lstStyle/>
          <a:p>
            <a:r>
              <a:rPr lang="en-US" dirty="0" err="1" smtClean="0"/>
              <a:t>STEMtastic</a:t>
            </a:r>
            <a:r>
              <a:rPr lang="en-US" dirty="0" smtClean="0"/>
              <a:t> Careers</a:t>
            </a:r>
            <a:endParaRPr lang="en-US" dirty="0"/>
          </a:p>
        </p:txBody>
      </p:sp>
      <p:sp>
        <p:nvSpPr>
          <p:cNvPr id="7" name="Content Placeholder 2"/>
          <p:cNvSpPr txBox="1">
            <a:spLocks/>
          </p:cNvSpPr>
          <p:nvPr/>
        </p:nvSpPr>
        <p:spPr>
          <a:xfrm>
            <a:off x="679947" y="2613588"/>
            <a:ext cx="3720463" cy="2953628"/>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50000"/>
              </a:lnSpc>
              <a:buSzPct val="100000"/>
            </a:pPr>
            <a:r>
              <a:rPr lang="en-US" sz="1400" dirty="0">
                <a:solidFill>
                  <a:schemeClr val="tx1">
                    <a:lumMod val="85000"/>
                    <a:lumOff val="15000"/>
                  </a:schemeClr>
                </a:solidFill>
                <a:latin typeface="Arial"/>
                <a:cs typeface="Arial"/>
              </a:rPr>
              <a:t>During today’s </a:t>
            </a:r>
            <a:r>
              <a:rPr lang="en-US" sz="1400" dirty="0" err="1">
                <a:solidFill>
                  <a:schemeClr val="tx1">
                    <a:lumMod val="85000"/>
                    <a:lumOff val="15000"/>
                  </a:schemeClr>
                </a:solidFill>
                <a:latin typeface="Arial"/>
                <a:cs typeface="Arial"/>
              </a:rPr>
              <a:t>STEMtastic</a:t>
            </a:r>
            <a:r>
              <a:rPr lang="en-US" sz="1400" dirty="0">
                <a:solidFill>
                  <a:schemeClr val="tx1">
                    <a:lumMod val="85000"/>
                    <a:lumOff val="15000"/>
                  </a:schemeClr>
                </a:solidFill>
                <a:latin typeface="Arial"/>
                <a:cs typeface="Arial"/>
              </a:rPr>
              <a:t> Careers, environmental scientists are the focus.  Environmental scientists identify pollution and other environmental problems and design solutions. They figure out what is in the air, water, and soil to make sure that the environment is safe and minimize hazards to the health of the environment and population.</a:t>
            </a:r>
          </a:p>
        </p:txBody>
      </p:sp>
      <p:pic>
        <p:nvPicPr>
          <p:cNvPr id="3" name="Picture 2" descr="Screen Shot 2013-04-25 at 6.25.5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4893" y="2565536"/>
            <a:ext cx="3075425" cy="2674283"/>
          </a:xfrm>
          <a:prstGeom prst="rect">
            <a:avLst/>
          </a:prstGeom>
        </p:spPr>
      </p:pic>
    </p:spTree>
    <p:extLst>
      <p:ext uri="{BB962C8B-B14F-4D97-AF65-F5344CB8AC3E}">
        <p14:creationId xmlns:p14="http://schemas.microsoft.com/office/powerpoint/2010/main" val="373097137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ctrTitle"/>
          </p:nvPr>
        </p:nvSpPr>
        <p:spPr>
          <a:xfrm>
            <a:off x="685800" y="2571569"/>
            <a:ext cx="7772400" cy="1470025"/>
          </a:xfrm>
        </p:spPr>
        <p:txBody>
          <a:bodyPr>
            <a:noAutofit/>
          </a:bodyPr>
          <a:lstStyle/>
          <a:p>
            <a:r>
              <a:rPr lang="en-US" sz="6000" dirty="0" smtClean="0"/>
              <a:t>Activity: </a:t>
            </a:r>
            <a:br>
              <a:rPr lang="en-US" sz="6000" dirty="0" smtClean="0"/>
            </a:br>
            <a:r>
              <a:rPr lang="en-US" dirty="0" smtClean="0"/>
              <a:t>Building an Aquarium Terrarium</a:t>
            </a:r>
            <a:br>
              <a:rPr lang="en-US" dirty="0" smtClean="0"/>
            </a:br>
            <a:endParaRPr lang="en-US" dirty="0"/>
          </a:p>
        </p:txBody>
      </p:sp>
      <p:sp>
        <p:nvSpPr>
          <p:cNvPr id="7" name="Subtitle 1"/>
          <p:cNvSpPr>
            <a:spLocks noGrp="1"/>
          </p:cNvSpPr>
          <p:nvPr>
            <p:ph type="subTitle" idx="1"/>
          </p:nvPr>
        </p:nvSpPr>
        <p:spPr>
          <a:xfrm>
            <a:off x="1371600" y="3886200"/>
            <a:ext cx="6400800" cy="1752600"/>
          </a:xfrm>
        </p:spPr>
        <p:txBody>
          <a:bodyPr>
            <a:normAutofit/>
          </a:bodyPr>
          <a:lstStyle/>
          <a:p>
            <a:r>
              <a:rPr lang="en-US" sz="3600" dirty="0" smtClean="0"/>
              <a:t>Assembly</a:t>
            </a:r>
            <a:endParaRPr lang="en-US" sz="3600" dirty="0"/>
          </a:p>
        </p:txBody>
      </p:sp>
    </p:spTree>
    <p:extLst>
      <p:ext uri="{BB962C8B-B14F-4D97-AF65-F5344CB8AC3E}">
        <p14:creationId xmlns:p14="http://schemas.microsoft.com/office/powerpoint/2010/main" val="300922098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 y="1976474"/>
            <a:ext cx="9144000" cy="1470025"/>
          </a:xfrm>
        </p:spPr>
        <p:txBody>
          <a:bodyPr>
            <a:noAutofit/>
          </a:bodyPr>
          <a:lstStyle/>
          <a:p>
            <a:r>
              <a:rPr lang="en-US" sz="6000" dirty="0" smtClean="0"/>
              <a:t>Mind Snacks</a:t>
            </a:r>
            <a:endParaRPr lang="en-US" sz="6000" dirty="0"/>
          </a:p>
        </p:txBody>
      </p:sp>
      <p:pic>
        <p:nvPicPr>
          <p:cNvPr id="3" name="Picture 2" descr="Screen Shot 2013-04-25 at 6.27.5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8772" y="3268838"/>
            <a:ext cx="5284809" cy="3253264"/>
          </a:xfrm>
          <a:prstGeom prst="rect">
            <a:avLst/>
          </a:prstGeom>
        </p:spPr>
      </p:pic>
    </p:spTree>
    <p:extLst>
      <p:ext uri="{BB962C8B-B14F-4D97-AF65-F5344CB8AC3E}">
        <p14:creationId xmlns:p14="http://schemas.microsoft.com/office/powerpoint/2010/main" val="84745333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 y="1861813"/>
            <a:ext cx="9144000" cy="1470025"/>
          </a:xfrm>
        </p:spPr>
        <p:txBody>
          <a:bodyPr>
            <a:noAutofit/>
          </a:bodyPr>
          <a:lstStyle/>
          <a:p>
            <a:r>
              <a:rPr lang="en-US" sz="6000" dirty="0" smtClean="0"/>
              <a:t>Cyber Investigation:</a:t>
            </a:r>
            <a:br>
              <a:rPr lang="en-US" sz="6000" dirty="0" smtClean="0"/>
            </a:br>
            <a:r>
              <a:rPr lang="en-US" sz="4000" i="1" dirty="0" smtClean="0"/>
              <a:t>Acid Lake</a:t>
            </a:r>
            <a:endParaRPr lang="en-US" sz="4000" i="1" dirty="0"/>
          </a:p>
        </p:txBody>
      </p:sp>
      <p:pic>
        <p:nvPicPr>
          <p:cNvPr id="3" name="Picture 2"/>
          <p:cNvPicPr>
            <a:picLocks noChangeAspect="1"/>
          </p:cNvPicPr>
          <p:nvPr/>
        </p:nvPicPr>
        <p:blipFill>
          <a:blip r:embed="rId3"/>
          <a:stretch>
            <a:fillRect/>
          </a:stretch>
        </p:blipFill>
        <p:spPr>
          <a:xfrm>
            <a:off x="2589340" y="3566095"/>
            <a:ext cx="3958784" cy="3050211"/>
          </a:xfrm>
          <a:prstGeom prst="rect">
            <a:avLst/>
          </a:prstGeom>
        </p:spPr>
      </p:pic>
    </p:spTree>
    <p:extLst>
      <p:ext uri="{BB962C8B-B14F-4D97-AF65-F5344CB8AC3E}">
        <p14:creationId xmlns:p14="http://schemas.microsoft.com/office/powerpoint/2010/main" val="381510797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Notebook Reflection</a:t>
            </a:r>
            <a:endParaRPr lang="en-US" dirty="0"/>
          </a:p>
        </p:txBody>
      </p:sp>
      <p:sp>
        <p:nvSpPr>
          <p:cNvPr id="3" name="Content Placeholder 2"/>
          <p:cNvSpPr>
            <a:spLocks noGrp="1"/>
          </p:cNvSpPr>
          <p:nvPr>
            <p:ph idx="1"/>
          </p:nvPr>
        </p:nvSpPr>
        <p:spPr/>
        <p:txBody>
          <a:bodyPr>
            <a:noAutofit/>
          </a:bodyPr>
          <a:lstStyle/>
          <a:p>
            <a:pPr marL="285750" indent="-285750">
              <a:lnSpc>
                <a:spcPct val="150000"/>
              </a:lnSpc>
              <a:buSzPct val="100000"/>
              <a:buBlip>
                <a:blip r:embed="rId2"/>
              </a:buBlip>
            </a:pPr>
            <a:r>
              <a:rPr lang="en-US" sz="2800" dirty="0">
                <a:latin typeface="Arial"/>
                <a:cs typeface="Arial"/>
              </a:rPr>
              <a:t> </a:t>
            </a:r>
            <a:r>
              <a:rPr lang="en-US" sz="2600" dirty="0" smtClean="0">
                <a:latin typeface="Arial"/>
                <a:cs typeface="Arial"/>
              </a:rPr>
              <a:t>Describe a favorite memory involving water.</a:t>
            </a:r>
            <a:endParaRPr lang="en-US" sz="2600" dirty="0">
              <a:latin typeface="Arial"/>
              <a:cs typeface="Arial"/>
            </a:endParaRPr>
          </a:p>
          <a:p>
            <a:pPr marL="285750" indent="-285750">
              <a:lnSpc>
                <a:spcPct val="150000"/>
              </a:lnSpc>
              <a:buSzPct val="100000"/>
              <a:buBlip>
                <a:blip r:embed="rId2"/>
              </a:buBlip>
            </a:pPr>
            <a:r>
              <a:rPr lang="en-US" sz="2600" dirty="0" smtClean="0">
                <a:latin typeface="Arial"/>
                <a:cs typeface="Arial"/>
              </a:rPr>
              <a:t> What is one way you can protect a local water ecosystem?</a:t>
            </a:r>
            <a:endParaRPr lang="en-US" sz="2600" dirty="0">
              <a:latin typeface="Arial"/>
              <a:cs typeface="Arial"/>
            </a:endParaRPr>
          </a:p>
          <a:p>
            <a:pPr marL="285750" indent="-285750">
              <a:lnSpc>
                <a:spcPct val="150000"/>
              </a:lnSpc>
              <a:buSzPct val="100000"/>
              <a:buBlip>
                <a:blip r:embed="rId2"/>
              </a:buBlip>
            </a:pPr>
            <a:r>
              <a:rPr lang="en-US" sz="2600" dirty="0" smtClean="0">
                <a:latin typeface="Arial"/>
                <a:cs typeface="Arial"/>
              </a:rPr>
              <a:t> Give thoughts on becoming an environmental scientist. What is one problem that you may encounter and what are some possible solutions that you would want to</a:t>
            </a:r>
            <a:r>
              <a:rPr lang="en-US" sz="2800" dirty="0"/>
              <a:t> </a:t>
            </a:r>
            <a:r>
              <a:rPr lang="en-US" sz="2800" dirty="0" smtClean="0"/>
              <a:t>try?</a:t>
            </a:r>
            <a:endParaRPr lang="en-US" sz="2800" dirty="0">
              <a:latin typeface="Arial"/>
              <a:cs typeface="Arial"/>
            </a:endParaRPr>
          </a:p>
        </p:txBody>
      </p:sp>
    </p:spTree>
    <p:extLst>
      <p:ext uri="{BB962C8B-B14F-4D97-AF65-F5344CB8AC3E}">
        <p14:creationId xmlns:p14="http://schemas.microsoft.com/office/powerpoint/2010/main" val="4270389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62437" y="2865437"/>
            <a:ext cx="4817919" cy="1470025"/>
          </a:xfrm>
        </p:spPr>
        <p:txBody>
          <a:bodyPr>
            <a:normAutofit/>
          </a:bodyPr>
          <a:lstStyle/>
          <a:p>
            <a:r>
              <a:rPr lang="en-US" sz="8000" dirty="0" smtClean="0"/>
              <a:t>Wrap Up</a:t>
            </a:r>
            <a:endParaRPr lang="en-US" sz="8000" dirty="0"/>
          </a:p>
        </p:txBody>
      </p:sp>
      <p:pic>
        <p:nvPicPr>
          <p:cNvPr id="3" name="Picture 2"/>
          <p:cNvPicPr>
            <a:picLocks noChangeAspect="1"/>
          </p:cNvPicPr>
          <p:nvPr/>
        </p:nvPicPr>
        <p:blipFill>
          <a:blip r:embed="rId3"/>
          <a:stretch>
            <a:fillRect/>
          </a:stretch>
        </p:blipFill>
        <p:spPr>
          <a:xfrm>
            <a:off x="4887919" y="2596594"/>
            <a:ext cx="3857625" cy="2502243"/>
          </a:xfrm>
          <a:prstGeom prst="rect">
            <a:avLst/>
          </a:prstGeom>
        </p:spPr>
      </p:pic>
    </p:spTree>
    <p:extLst>
      <p:ext uri="{BB962C8B-B14F-4D97-AF65-F5344CB8AC3E}">
        <p14:creationId xmlns:p14="http://schemas.microsoft.com/office/powerpoint/2010/main" val="4198747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Background Information</a:t>
            </a:r>
            <a:br>
              <a:rPr lang="en-US" dirty="0" smtClean="0"/>
            </a:br>
            <a:r>
              <a:rPr lang="en-US" sz="3600" dirty="0" smtClean="0"/>
              <a:t>(for facilitator)</a:t>
            </a:r>
            <a:endParaRPr lang="en-US" sz="3600" dirty="0"/>
          </a:p>
        </p:txBody>
      </p:sp>
      <p:sp>
        <p:nvSpPr>
          <p:cNvPr id="3" name="Content Placeholder 2"/>
          <p:cNvSpPr>
            <a:spLocks noGrp="1"/>
          </p:cNvSpPr>
          <p:nvPr>
            <p:ph idx="1"/>
          </p:nvPr>
        </p:nvSpPr>
        <p:spPr>
          <a:xfrm>
            <a:off x="457200" y="1884947"/>
            <a:ext cx="8229600" cy="4477584"/>
          </a:xfrm>
        </p:spPr>
        <p:txBody>
          <a:bodyPr>
            <a:normAutofit/>
          </a:bodyPr>
          <a:lstStyle/>
          <a:p>
            <a:r>
              <a:rPr lang="en-US" sz="1600" dirty="0" smtClean="0"/>
              <a:t>Water </a:t>
            </a:r>
            <a:r>
              <a:rPr lang="en-US" sz="1600" dirty="0"/>
              <a:t>ecosystems include rivers, streams, ponds, lakes, marshes, estuaries, and oceans. Marshes are sometimes referred to as </a:t>
            </a:r>
            <a:r>
              <a:rPr lang="en-US" sz="1600" dirty="0" smtClean="0"/>
              <a:t>wetlands.</a:t>
            </a:r>
          </a:p>
          <a:p>
            <a:r>
              <a:rPr lang="en-US" sz="1600" dirty="0" smtClean="0"/>
              <a:t>Each </a:t>
            </a:r>
            <a:r>
              <a:rPr lang="en-US" sz="1600" dirty="0"/>
              <a:t>water ecosystem has different kinds of water. Water can be classified as fresh, salt, or brackish (both salt and fresh). The movement of the water also helps to define the water ecosystem. Some waters move in waves, other waters flow, while some do not move at </a:t>
            </a:r>
            <a:r>
              <a:rPr lang="en-US" sz="1600" dirty="0" smtClean="0"/>
              <a:t>all.</a:t>
            </a:r>
          </a:p>
          <a:p>
            <a:r>
              <a:rPr lang="en-US" sz="1600" dirty="0" smtClean="0"/>
              <a:t>Each </a:t>
            </a:r>
            <a:r>
              <a:rPr lang="en-US" sz="1600" dirty="0"/>
              <a:t>water ecosystem also has different kinds of organisms that live there. These organisms are specially suited for their environment. Physical adaptations help them survive. Some also have the ability to alter their environment to meet their needs. Humans are organisms that have learned to change their environment to meet their needs. However, some of these changes come at the expense of other organisms. We are learning the importance of protecting these water ecosystems.</a:t>
            </a:r>
          </a:p>
        </p:txBody>
      </p:sp>
    </p:spTree>
    <p:extLst>
      <p:ext uri="{BB962C8B-B14F-4D97-AF65-F5344CB8AC3E}">
        <p14:creationId xmlns:p14="http://schemas.microsoft.com/office/powerpoint/2010/main" val="1130106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598315" y="1606797"/>
            <a:ext cx="5069895" cy="4525963"/>
          </a:xfrm>
        </p:spPr>
        <p:txBody>
          <a:bodyPr>
            <a:noAutofit/>
          </a:bodyPr>
          <a:lstStyle/>
          <a:p>
            <a:pPr marL="285750" indent="-285750">
              <a:lnSpc>
                <a:spcPct val="150000"/>
              </a:lnSpc>
              <a:buSzPct val="100000"/>
              <a:buBlip>
                <a:blip r:embed="rId2"/>
              </a:buBlip>
            </a:pPr>
            <a:r>
              <a:rPr lang="en-US" sz="1000" dirty="0">
                <a:latin typeface="Arial"/>
                <a:cs typeface="Arial"/>
              </a:rPr>
              <a:t>Opening (30 minutes) </a:t>
            </a:r>
          </a:p>
          <a:p>
            <a:pPr marL="285750" indent="-285750">
              <a:lnSpc>
                <a:spcPct val="150000"/>
              </a:lnSpc>
              <a:buSzPct val="100000"/>
              <a:buBlip>
                <a:blip r:embed="rId2"/>
              </a:buBlip>
            </a:pPr>
            <a:r>
              <a:rPr lang="en-US" sz="1000" dirty="0">
                <a:latin typeface="Arial"/>
                <a:cs typeface="Arial"/>
              </a:rPr>
              <a:t>Setting the Stage </a:t>
            </a:r>
            <a:r>
              <a:rPr lang="en-US" sz="1000" dirty="0" smtClean="0">
                <a:latin typeface="Arial"/>
                <a:cs typeface="Arial"/>
              </a:rPr>
              <a:t>(30 </a:t>
            </a:r>
            <a:r>
              <a:rPr lang="en-US" sz="1000" dirty="0">
                <a:latin typeface="Arial"/>
                <a:cs typeface="Arial"/>
              </a:rPr>
              <a:t>minutes)</a:t>
            </a:r>
          </a:p>
          <a:p>
            <a:pPr marL="285750" indent="-285750">
              <a:lnSpc>
                <a:spcPct val="150000"/>
              </a:lnSpc>
              <a:buSzPct val="100000"/>
              <a:buBlip>
                <a:blip r:embed="rId2"/>
              </a:buBlip>
            </a:pPr>
            <a:r>
              <a:rPr lang="en-US" sz="1000" dirty="0">
                <a:latin typeface="Arial"/>
                <a:cs typeface="Arial"/>
              </a:rPr>
              <a:t>Activity: </a:t>
            </a:r>
            <a:r>
              <a:rPr lang="en-US" sz="1000" dirty="0" smtClean="0">
                <a:latin typeface="Arial"/>
                <a:cs typeface="Arial"/>
              </a:rPr>
              <a:t>Building an Aquarium Terrarium – Setting up the Aquarium (</a:t>
            </a:r>
            <a:r>
              <a:rPr lang="en-US" sz="1000" dirty="0">
                <a:latin typeface="Arial"/>
                <a:cs typeface="Arial"/>
              </a:rPr>
              <a:t>45 minutes)</a:t>
            </a:r>
          </a:p>
          <a:p>
            <a:pPr marL="285750" indent="-285750">
              <a:lnSpc>
                <a:spcPct val="150000"/>
              </a:lnSpc>
              <a:buSzPct val="100000"/>
              <a:buBlip>
                <a:blip r:embed="rId2"/>
              </a:buBlip>
            </a:pPr>
            <a:r>
              <a:rPr lang="en-US" sz="1000" dirty="0">
                <a:latin typeface="Arial"/>
                <a:cs typeface="Arial"/>
              </a:rPr>
              <a:t>Break (15 minutes)</a:t>
            </a:r>
          </a:p>
          <a:p>
            <a:pPr marL="285750" indent="-285750">
              <a:lnSpc>
                <a:spcPct val="150000"/>
              </a:lnSpc>
              <a:buSzPct val="100000"/>
              <a:buBlip>
                <a:blip r:embed="rId2"/>
              </a:buBlip>
            </a:pPr>
            <a:r>
              <a:rPr lang="en-US" sz="1000" dirty="0" smtClean="0">
                <a:latin typeface="Arial"/>
                <a:cs typeface="Arial"/>
              </a:rPr>
              <a:t>Activity</a:t>
            </a:r>
            <a:r>
              <a:rPr lang="en-US" sz="1000" dirty="0">
                <a:latin typeface="Arial"/>
                <a:cs typeface="Arial"/>
              </a:rPr>
              <a:t>:  </a:t>
            </a:r>
            <a:r>
              <a:rPr lang="en-US" sz="1000" dirty="0" smtClean="0">
                <a:latin typeface="Arial"/>
                <a:cs typeface="Arial"/>
              </a:rPr>
              <a:t>Watersheds (45 minutes</a:t>
            </a:r>
            <a:r>
              <a:rPr lang="en-US" sz="1000" dirty="0">
                <a:latin typeface="Arial"/>
                <a:cs typeface="Arial"/>
              </a:rPr>
              <a:t>)</a:t>
            </a:r>
          </a:p>
          <a:p>
            <a:pPr marL="285750" indent="-285750">
              <a:lnSpc>
                <a:spcPct val="150000"/>
              </a:lnSpc>
              <a:buSzPct val="100000"/>
              <a:buBlip>
                <a:blip r:embed="rId2"/>
              </a:buBlip>
            </a:pPr>
            <a:r>
              <a:rPr lang="en-US" sz="1000" dirty="0">
                <a:latin typeface="Arial"/>
                <a:cs typeface="Arial"/>
              </a:rPr>
              <a:t>Activity:  </a:t>
            </a:r>
            <a:r>
              <a:rPr lang="en-US" sz="1000" dirty="0" smtClean="0">
                <a:latin typeface="Arial"/>
                <a:cs typeface="Arial"/>
              </a:rPr>
              <a:t>It’s All Downstream (45 </a:t>
            </a:r>
            <a:r>
              <a:rPr lang="en-US" sz="1000" dirty="0">
                <a:latin typeface="Arial"/>
                <a:cs typeface="Arial"/>
              </a:rPr>
              <a:t>minutes)</a:t>
            </a:r>
          </a:p>
          <a:p>
            <a:pPr marL="285750" indent="-285750">
              <a:lnSpc>
                <a:spcPct val="150000"/>
              </a:lnSpc>
              <a:buSzPct val="100000"/>
              <a:buBlip>
                <a:blip r:embed="rId2"/>
              </a:buBlip>
            </a:pPr>
            <a:r>
              <a:rPr lang="en-US" sz="1000" dirty="0" smtClean="0">
                <a:latin typeface="Arial"/>
                <a:cs typeface="Arial"/>
              </a:rPr>
              <a:t>Lunch </a:t>
            </a:r>
            <a:r>
              <a:rPr lang="en-US" sz="1000" dirty="0">
                <a:latin typeface="Arial"/>
                <a:cs typeface="Arial"/>
              </a:rPr>
              <a:t>(30 minutes)</a:t>
            </a:r>
          </a:p>
          <a:p>
            <a:pPr marL="285750" indent="-285750">
              <a:lnSpc>
                <a:spcPct val="150000"/>
              </a:lnSpc>
              <a:buSzPct val="100000"/>
              <a:buBlip>
                <a:blip r:embed="rId2"/>
              </a:buBlip>
            </a:pPr>
            <a:r>
              <a:rPr lang="en-US" sz="1000" dirty="0">
                <a:latin typeface="Arial"/>
                <a:cs typeface="Arial"/>
              </a:rPr>
              <a:t>Recess: </a:t>
            </a:r>
            <a:r>
              <a:rPr lang="en-US" sz="1000" dirty="0" smtClean="0">
                <a:latin typeface="Arial"/>
                <a:cs typeface="Arial"/>
              </a:rPr>
              <a:t>The Great Jungle Fire (</a:t>
            </a:r>
            <a:r>
              <a:rPr lang="en-US" sz="1000" dirty="0">
                <a:latin typeface="Arial"/>
                <a:cs typeface="Arial"/>
              </a:rPr>
              <a:t>30 minutes)</a:t>
            </a:r>
          </a:p>
          <a:p>
            <a:pPr marL="285750" indent="-285750">
              <a:lnSpc>
                <a:spcPct val="150000"/>
              </a:lnSpc>
              <a:buSzPct val="100000"/>
              <a:buBlip>
                <a:blip r:embed="rId2"/>
              </a:buBlip>
            </a:pPr>
            <a:r>
              <a:rPr lang="en-US" sz="1000" dirty="0" err="1" smtClean="0">
                <a:latin typeface="Arial"/>
                <a:cs typeface="Arial"/>
              </a:rPr>
              <a:t>STEMtastic</a:t>
            </a:r>
            <a:r>
              <a:rPr lang="en-US" sz="1000" dirty="0" smtClean="0">
                <a:latin typeface="Arial"/>
                <a:cs typeface="Arial"/>
              </a:rPr>
              <a:t> </a:t>
            </a:r>
            <a:r>
              <a:rPr lang="en-US" sz="1000" dirty="0">
                <a:latin typeface="Arial"/>
                <a:cs typeface="Arial"/>
              </a:rPr>
              <a:t>Careers (30 minutes)</a:t>
            </a:r>
          </a:p>
          <a:p>
            <a:pPr marL="285750" indent="-285750">
              <a:lnSpc>
                <a:spcPct val="150000"/>
              </a:lnSpc>
              <a:buSzPct val="100000"/>
              <a:buBlip>
                <a:blip r:embed="rId2"/>
              </a:buBlip>
            </a:pPr>
            <a:r>
              <a:rPr lang="en-US" sz="1000" dirty="0">
                <a:latin typeface="Arial"/>
                <a:cs typeface="Arial"/>
              </a:rPr>
              <a:t>Activity: Building an Aquarium </a:t>
            </a:r>
            <a:r>
              <a:rPr lang="en-US" sz="1000" dirty="0" smtClean="0">
                <a:latin typeface="Arial"/>
                <a:cs typeface="Arial"/>
              </a:rPr>
              <a:t>Terrarium - Assembly </a:t>
            </a:r>
            <a:r>
              <a:rPr lang="en-US" sz="1000" dirty="0">
                <a:latin typeface="Arial"/>
                <a:cs typeface="Arial"/>
              </a:rPr>
              <a:t>(45 minutes)</a:t>
            </a:r>
          </a:p>
          <a:p>
            <a:pPr marL="285750" indent="-285750">
              <a:lnSpc>
                <a:spcPct val="150000"/>
              </a:lnSpc>
              <a:buSzPct val="100000"/>
              <a:buBlip>
                <a:blip r:embed="rId2"/>
              </a:buBlip>
            </a:pPr>
            <a:r>
              <a:rPr lang="en-US" sz="1000" dirty="0" smtClean="0">
                <a:latin typeface="Arial"/>
                <a:cs typeface="Arial"/>
              </a:rPr>
              <a:t>Mind </a:t>
            </a:r>
            <a:r>
              <a:rPr lang="en-US" sz="1000" dirty="0">
                <a:latin typeface="Arial"/>
                <a:cs typeface="Arial"/>
              </a:rPr>
              <a:t>Snacks </a:t>
            </a:r>
            <a:r>
              <a:rPr lang="en-US" sz="1000" dirty="0" smtClean="0">
                <a:latin typeface="Arial"/>
                <a:cs typeface="Arial"/>
              </a:rPr>
              <a:t>(15 minutes</a:t>
            </a:r>
            <a:r>
              <a:rPr lang="en-US" sz="1000" dirty="0">
                <a:latin typeface="Arial"/>
                <a:cs typeface="Arial"/>
              </a:rPr>
              <a:t>)</a:t>
            </a:r>
          </a:p>
          <a:p>
            <a:pPr marL="285750" indent="-285750">
              <a:lnSpc>
                <a:spcPct val="150000"/>
              </a:lnSpc>
              <a:buSzPct val="100000"/>
              <a:buBlip>
                <a:blip r:embed="rId2"/>
              </a:buBlip>
            </a:pPr>
            <a:r>
              <a:rPr lang="en-US" sz="1000" dirty="0" smtClean="0">
                <a:latin typeface="Arial"/>
                <a:cs typeface="Arial"/>
              </a:rPr>
              <a:t>Cyber Investigation: </a:t>
            </a:r>
            <a:r>
              <a:rPr lang="en-US" sz="1000" i="1" dirty="0" smtClean="0">
                <a:latin typeface="Arial"/>
                <a:cs typeface="Arial"/>
              </a:rPr>
              <a:t>Go Fishing – Thrill of the Catch </a:t>
            </a:r>
            <a:r>
              <a:rPr lang="en-US" sz="1000" dirty="0" smtClean="0">
                <a:latin typeface="Arial"/>
                <a:cs typeface="Arial"/>
              </a:rPr>
              <a:t>(45 minutes</a:t>
            </a:r>
            <a:r>
              <a:rPr lang="en-US" sz="1000" dirty="0">
                <a:latin typeface="Arial"/>
                <a:cs typeface="Arial"/>
              </a:rPr>
              <a:t>)</a:t>
            </a:r>
          </a:p>
          <a:p>
            <a:pPr marL="285750" indent="-285750">
              <a:lnSpc>
                <a:spcPct val="150000"/>
              </a:lnSpc>
              <a:buSzPct val="100000"/>
              <a:buBlip>
                <a:blip r:embed="rId2"/>
              </a:buBlip>
            </a:pPr>
            <a:r>
              <a:rPr lang="en-US" sz="1000" dirty="0">
                <a:latin typeface="Arial"/>
                <a:cs typeface="Arial"/>
              </a:rPr>
              <a:t>STEM Camp Notebook Reflection (10 minutes)</a:t>
            </a:r>
          </a:p>
          <a:p>
            <a:pPr marL="285750" indent="-285750">
              <a:lnSpc>
                <a:spcPct val="150000"/>
              </a:lnSpc>
              <a:buSzPct val="100000"/>
              <a:buBlip>
                <a:blip r:embed="rId2"/>
              </a:buBlip>
            </a:pPr>
            <a:r>
              <a:rPr lang="en-US" sz="1000" dirty="0">
                <a:latin typeface="Arial"/>
                <a:cs typeface="Arial"/>
              </a:rPr>
              <a:t>Wrap Up (5 minutes)</a:t>
            </a:r>
          </a:p>
          <a:p>
            <a:pPr marL="285750" indent="-285750">
              <a:lnSpc>
                <a:spcPct val="150000"/>
              </a:lnSpc>
              <a:buSzPct val="100000"/>
              <a:buBlip>
                <a:blip r:embed="rId2"/>
              </a:buBlip>
            </a:pPr>
            <a:r>
              <a:rPr lang="en-US" sz="1000" dirty="0">
                <a:latin typeface="Arial"/>
                <a:cs typeface="Arial"/>
              </a:rPr>
              <a:t>Dive Into Digital Project (60 </a:t>
            </a:r>
            <a:r>
              <a:rPr lang="en-US" sz="1000" dirty="0" smtClean="0">
                <a:latin typeface="Arial"/>
                <a:cs typeface="Arial"/>
              </a:rPr>
              <a:t>minutes)</a:t>
            </a:r>
            <a:endParaRPr lang="en-US" sz="1200" dirty="0">
              <a:latin typeface="Arial"/>
              <a:cs typeface="Arial"/>
            </a:endParaRPr>
          </a:p>
          <a:p>
            <a:endParaRPr lang="en-US" sz="1200" dirty="0"/>
          </a:p>
        </p:txBody>
      </p:sp>
    </p:spTree>
    <p:extLst>
      <p:ext uri="{BB962C8B-B14F-4D97-AF65-F5344CB8AC3E}">
        <p14:creationId xmlns:p14="http://schemas.microsoft.com/office/powerpoint/2010/main" val="1723111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Autofit/>
          </a:bodyPr>
          <a:lstStyle/>
          <a:p>
            <a:pPr marL="285750" indent="-285750">
              <a:lnSpc>
                <a:spcPct val="150000"/>
              </a:lnSpc>
              <a:buSzPct val="100000"/>
              <a:buBlip>
                <a:blip r:embed="rId2"/>
              </a:buBlip>
            </a:pPr>
            <a:r>
              <a:rPr lang="en-US" dirty="0" smtClean="0">
                <a:latin typeface="Arial"/>
                <a:cs typeface="Arial"/>
              </a:rPr>
              <a:t> To identify varying water ecosystems</a:t>
            </a:r>
            <a:endParaRPr lang="en-US" dirty="0">
              <a:latin typeface="Arial"/>
              <a:cs typeface="Arial"/>
            </a:endParaRPr>
          </a:p>
          <a:p>
            <a:pPr marL="285750" indent="-285750">
              <a:lnSpc>
                <a:spcPct val="150000"/>
              </a:lnSpc>
              <a:buSzPct val="100000"/>
              <a:buBlip>
                <a:blip r:embed="rId2"/>
              </a:buBlip>
            </a:pPr>
            <a:r>
              <a:rPr lang="en-US" dirty="0" smtClean="0">
                <a:latin typeface="Arial"/>
                <a:cs typeface="Arial"/>
              </a:rPr>
              <a:t> To explain that water is a vital, natural resource</a:t>
            </a:r>
            <a:endParaRPr lang="en-US" dirty="0">
              <a:latin typeface="Arial"/>
              <a:cs typeface="Arial"/>
            </a:endParaRPr>
          </a:p>
          <a:p>
            <a:pPr marL="285750" indent="-285750">
              <a:lnSpc>
                <a:spcPct val="150000"/>
              </a:lnSpc>
              <a:buSzPct val="100000"/>
              <a:buBlip>
                <a:blip r:embed="rId2"/>
              </a:buBlip>
            </a:pPr>
            <a:r>
              <a:rPr lang="en-US" dirty="0" smtClean="0">
                <a:latin typeface="Arial"/>
                <a:cs typeface="Arial"/>
              </a:rPr>
              <a:t> To determine reasons that can stress the water supply</a:t>
            </a:r>
            <a:endParaRPr lang="en-US" dirty="0">
              <a:latin typeface="Arial"/>
              <a:cs typeface="Arial"/>
            </a:endParaRPr>
          </a:p>
          <a:p>
            <a:endParaRPr lang="en-US" dirty="0">
              <a:latin typeface="Arial"/>
              <a:cs typeface="Arial"/>
            </a:endParaRPr>
          </a:p>
          <a:p>
            <a:endParaRPr lang="en-US" dirty="0"/>
          </a:p>
        </p:txBody>
      </p:sp>
    </p:spTree>
    <p:extLst>
      <p:ext uri="{BB962C8B-B14F-4D97-AF65-F5344CB8AC3E}">
        <p14:creationId xmlns:p14="http://schemas.microsoft.com/office/powerpoint/2010/main" val="327962309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Vocabulary</a:t>
            </a:r>
            <a:endParaRPr lang="en-US" dirty="0"/>
          </a:p>
        </p:txBody>
      </p:sp>
      <p:sp>
        <p:nvSpPr>
          <p:cNvPr id="3" name="Content Placeholder 2"/>
          <p:cNvSpPr>
            <a:spLocks noGrp="1"/>
          </p:cNvSpPr>
          <p:nvPr>
            <p:ph idx="1"/>
          </p:nvPr>
        </p:nvSpPr>
        <p:spPr>
          <a:xfrm>
            <a:off x="3258612" y="1600200"/>
            <a:ext cx="3130321" cy="4525963"/>
          </a:xfrm>
        </p:spPr>
        <p:txBody>
          <a:bodyPr>
            <a:normAutofit/>
          </a:bodyPr>
          <a:lstStyle/>
          <a:p>
            <a:pPr marL="285750" indent="-285750">
              <a:lnSpc>
                <a:spcPct val="150000"/>
              </a:lnSpc>
              <a:buSzPct val="100000"/>
              <a:buBlip>
                <a:blip r:embed="rId2"/>
              </a:buBlip>
            </a:pPr>
            <a:r>
              <a:rPr lang="en-US" dirty="0" smtClean="0">
                <a:latin typeface="Arial"/>
                <a:cs typeface="Arial"/>
              </a:rPr>
              <a:t> Ecosystem</a:t>
            </a:r>
            <a:endParaRPr lang="en-US" dirty="0">
              <a:latin typeface="Arial"/>
              <a:cs typeface="Arial"/>
            </a:endParaRPr>
          </a:p>
          <a:p>
            <a:pPr marL="285750" indent="-285750">
              <a:lnSpc>
                <a:spcPct val="150000"/>
              </a:lnSpc>
              <a:buSzPct val="100000"/>
              <a:buBlip>
                <a:blip r:embed="rId2"/>
              </a:buBlip>
            </a:pPr>
            <a:r>
              <a:rPr lang="en-US" dirty="0">
                <a:latin typeface="Arial"/>
                <a:cs typeface="Arial"/>
              </a:rPr>
              <a:t> W</a:t>
            </a:r>
            <a:r>
              <a:rPr lang="en-US" dirty="0" smtClean="0">
                <a:latin typeface="Arial"/>
                <a:cs typeface="Arial"/>
              </a:rPr>
              <a:t>atershed</a:t>
            </a:r>
            <a:endParaRPr lang="en-US" dirty="0">
              <a:latin typeface="Arial"/>
              <a:cs typeface="Arial"/>
            </a:endParaRPr>
          </a:p>
          <a:p>
            <a:pPr marL="285750" indent="-285750">
              <a:lnSpc>
                <a:spcPct val="150000"/>
              </a:lnSpc>
              <a:buSzPct val="100000"/>
              <a:buBlip>
                <a:blip r:embed="rId2"/>
              </a:buBlip>
            </a:pPr>
            <a:r>
              <a:rPr lang="en-US" dirty="0" smtClean="0">
                <a:latin typeface="Arial"/>
                <a:cs typeface="Arial"/>
              </a:rPr>
              <a:t> Salt Water</a:t>
            </a:r>
            <a:endParaRPr lang="en-US" dirty="0">
              <a:latin typeface="Arial"/>
              <a:cs typeface="Arial"/>
            </a:endParaRPr>
          </a:p>
        </p:txBody>
      </p:sp>
    </p:spTree>
    <p:extLst>
      <p:ext uri="{BB962C8B-B14F-4D97-AF65-F5344CB8AC3E}">
        <p14:creationId xmlns:p14="http://schemas.microsoft.com/office/powerpoint/2010/main" val="105934952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8000" dirty="0" smtClean="0"/>
              <a:t>Setting the Stage</a:t>
            </a:r>
            <a:endParaRPr lang="en-US" sz="8000"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78146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are certain species more suitable for a particular ecosystem?</a:t>
            </a:r>
            <a:endParaRPr lang="en-US" dirty="0"/>
          </a:p>
        </p:txBody>
      </p:sp>
      <p:sp>
        <p:nvSpPr>
          <p:cNvPr id="6" name="TextBox 5"/>
          <p:cNvSpPr txBox="1"/>
          <p:nvPr/>
        </p:nvSpPr>
        <p:spPr>
          <a:xfrm>
            <a:off x="2502133" y="5327747"/>
            <a:ext cx="4105339" cy="369332"/>
          </a:xfrm>
          <a:prstGeom prst="rect">
            <a:avLst/>
          </a:prstGeom>
          <a:noFill/>
        </p:spPr>
        <p:txBody>
          <a:bodyPr wrap="square" rtlCol="0">
            <a:spAutoFit/>
          </a:bodyPr>
          <a:lstStyle/>
          <a:p>
            <a:pPr algn="ctr"/>
            <a:r>
              <a:rPr lang="en-US" dirty="0" smtClean="0"/>
              <a:t>Exploration: Water Ecosystems</a:t>
            </a:r>
            <a:endParaRPr lang="en-US" dirty="0"/>
          </a:p>
        </p:txBody>
      </p:sp>
      <p:pic>
        <p:nvPicPr>
          <p:cNvPr id="3" name="Picture 2" descr="Screen Shot 2013-04-25 at 5.59.1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6177" y="1911683"/>
            <a:ext cx="6497612" cy="3293803"/>
          </a:xfrm>
          <a:prstGeom prst="rect">
            <a:avLst/>
          </a:prstGeom>
        </p:spPr>
      </p:pic>
    </p:spTree>
    <p:extLst>
      <p:ext uri="{BB962C8B-B14F-4D97-AF65-F5344CB8AC3E}">
        <p14:creationId xmlns:p14="http://schemas.microsoft.com/office/powerpoint/2010/main" val="37151958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571569"/>
            <a:ext cx="7772400" cy="1470025"/>
          </a:xfrm>
        </p:spPr>
        <p:txBody>
          <a:bodyPr>
            <a:noAutofit/>
          </a:bodyPr>
          <a:lstStyle/>
          <a:p>
            <a:r>
              <a:rPr lang="en-US" sz="6000" dirty="0" smtClean="0"/>
              <a:t>Activity: </a:t>
            </a:r>
            <a:br>
              <a:rPr lang="en-US" sz="6000" dirty="0" smtClean="0"/>
            </a:br>
            <a:r>
              <a:rPr lang="en-US" dirty="0" smtClean="0"/>
              <a:t>Building an Aquarium Terrarium</a:t>
            </a:r>
            <a:br>
              <a:rPr lang="en-US" dirty="0" smtClean="0"/>
            </a:br>
            <a:endParaRPr lang="en-US" dirty="0"/>
          </a:p>
        </p:txBody>
      </p:sp>
      <p:sp>
        <p:nvSpPr>
          <p:cNvPr id="2" name="Subtitle 1"/>
          <p:cNvSpPr>
            <a:spLocks noGrp="1"/>
          </p:cNvSpPr>
          <p:nvPr>
            <p:ph type="subTitle" idx="1"/>
          </p:nvPr>
        </p:nvSpPr>
        <p:spPr/>
        <p:txBody>
          <a:bodyPr>
            <a:normAutofit/>
          </a:bodyPr>
          <a:lstStyle/>
          <a:p>
            <a:r>
              <a:rPr lang="en-US" sz="3600" dirty="0" smtClean="0"/>
              <a:t>Setting up the Aquarium</a:t>
            </a:r>
            <a:endParaRPr lang="en-US" sz="3600" dirty="0"/>
          </a:p>
        </p:txBody>
      </p:sp>
    </p:spTree>
    <p:extLst>
      <p:ext uri="{BB962C8B-B14F-4D97-AF65-F5344CB8AC3E}">
        <p14:creationId xmlns:p14="http://schemas.microsoft.com/office/powerpoint/2010/main" val="33244900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Setting up the Aquarium</a:t>
            </a:r>
            <a:endParaRPr lang="en-US" dirty="0"/>
          </a:p>
        </p:txBody>
      </p:sp>
      <p:sp>
        <p:nvSpPr>
          <p:cNvPr id="4" name="TextBox 3"/>
          <p:cNvSpPr txBox="1"/>
          <p:nvPr/>
        </p:nvSpPr>
        <p:spPr>
          <a:xfrm>
            <a:off x="2884343" y="5058049"/>
            <a:ext cx="2996919" cy="369332"/>
          </a:xfrm>
          <a:prstGeom prst="rect">
            <a:avLst/>
          </a:prstGeom>
          <a:noFill/>
        </p:spPr>
        <p:txBody>
          <a:bodyPr wrap="square" rtlCol="0">
            <a:spAutoFit/>
          </a:bodyPr>
          <a:lstStyle/>
          <a:p>
            <a:pPr algn="ctr"/>
            <a:r>
              <a:rPr lang="en-US" dirty="0" smtClean="0"/>
              <a:t>Video: Intro</a:t>
            </a:r>
            <a:endParaRPr lang="en-US" dirty="0"/>
          </a:p>
        </p:txBody>
      </p:sp>
      <p:pic>
        <p:nvPicPr>
          <p:cNvPr id="5" name="Picture 4" descr="Screen Shot 2013-04-25 at 6.35.1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2733" y="1800032"/>
            <a:ext cx="5877054" cy="3180880"/>
          </a:xfrm>
          <a:prstGeom prst="rect">
            <a:avLst/>
          </a:prstGeom>
        </p:spPr>
      </p:pic>
    </p:spTree>
    <p:extLst>
      <p:ext uri="{BB962C8B-B14F-4D97-AF65-F5344CB8AC3E}">
        <p14:creationId xmlns:p14="http://schemas.microsoft.com/office/powerpoint/2010/main" val="406598287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1740</TotalTime>
  <Words>909</Words>
  <Application>Microsoft Macintosh PowerPoint</Application>
  <PresentationFormat>On-screen Show (4:3)</PresentationFormat>
  <Paragraphs>77</Paragraphs>
  <Slides>17</Slides>
  <Notes>10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Custom Design</vt:lpstr>
      <vt:lpstr>Water in Ecosystems</vt:lpstr>
      <vt:lpstr>Background Information (for facilitator)</vt:lpstr>
      <vt:lpstr>Agenda</vt:lpstr>
      <vt:lpstr>Learning Objectives</vt:lpstr>
      <vt:lpstr>Today’s Vocabulary</vt:lpstr>
      <vt:lpstr>Setting the Stage</vt:lpstr>
      <vt:lpstr>Why are certain species more suitable for a particular ecosystem?</vt:lpstr>
      <vt:lpstr>Activity:  Building an Aquarium Terrarium </vt:lpstr>
      <vt:lpstr>Setting up the Aquarium</vt:lpstr>
      <vt:lpstr>Activity:  Watersheds</vt:lpstr>
      <vt:lpstr>Activity: It’s All Downstream</vt:lpstr>
      <vt:lpstr>STEMtastic Careers</vt:lpstr>
      <vt:lpstr>Activity:  Building an Aquarium Terrarium </vt:lpstr>
      <vt:lpstr>Mind Snacks</vt:lpstr>
      <vt:lpstr>Cyber Investigation: Acid Lake</vt:lpstr>
      <vt:lpstr>Notebook Reflection</vt:lpstr>
      <vt:lpstr>Wrap Up</vt:lpstr>
    </vt:vector>
  </TitlesOfParts>
  <Manager/>
  <Company>Discovery Communications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Discovery Communications</dc:creator>
  <cp:keywords/>
  <dc:description/>
  <cp:lastModifiedBy>Discovery Communications</cp:lastModifiedBy>
  <cp:revision>43</cp:revision>
  <dcterms:created xsi:type="dcterms:W3CDTF">2013-04-24T18:35:30Z</dcterms:created>
  <dcterms:modified xsi:type="dcterms:W3CDTF">2013-07-23T21:36:51Z</dcterms:modified>
  <cp:category/>
</cp:coreProperties>
</file>